
<file path=[Content_Types].xml><?xml version="1.0" encoding="utf-8"?>
<Types xmlns="http://schemas.openxmlformats.org/package/2006/content-types">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8" r:id="rId3"/>
    <p:sldId id="262" r:id="rId4"/>
    <p:sldId id="257"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F5F5"/>
    <a:srgbClr val="55ADEE"/>
    <a:srgbClr val="FF0066"/>
    <a:srgbClr val="9A57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3515" autoAdjust="0"/>
  </p:normalViewPr>
  <p:slideViewPr>
    <p:cSldViewPr snapToGrid="0">
      <p:cViewPr varScale="1">
        <p:scale>
          <a:sx n="62" d="100"/>
          <a:sy n="62" d="100"/>
        </p:scale>
        <p:origin x="87"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80E9D8-F805-43B8-B05A-379CBF67EEF1}" type="datetimeFigureOut">
              <a:rPr lang="en-US" smtClean="0"/>
              <a:t>4/11/2018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BA84A6-902C-40FB-B4F8-0E45DBFBBCAE}" type="slidenum">
              <a:rPr lang="en-US" smtClean="0"/>
              <a:t>‹#›</a:t>
            </a:fld>
            <a:endParaRPr lang="en-US" dirty="0"/>
          </a:p>
        </p:txBody>
      </p:sp>
    </p:spTree>
    <p:extLst>
      <p:ext uri="{BB962C8B-B14F-4D97-AF65-F5344CB8AC3E}">
        <p14:creationId xmlns:p14="http://schemas.microsoft.com/office/powerpoint/2010/main" val="1839814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spark.apache.org/docs/latest/streaming-programming-guide.html#checkpointi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3</a:t>
            </a:fld>
            <a:endParaRPr lang="en-US" dirty="0"/>
          </a:p>
        </p:txBody>
      </p:sp>
    </p:spTree>
    <p:extLst>
      <p:ext uri="{BB962C8B-B14F-4D97-AF65-F5344CB8AC3E}">
        <p14:creationId xmlns:p14="http://schemas.microsoft.com/office/powerpoint/2010/main" val="561359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When called on a DStream of (K, V) pairs, returns a new DStream of (K, V) pairs where the values for each key are aggregated using the given reduce function </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over batches in a sliding window. </a:t>
            </a: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By default, this uses Spark's default number of parallel tasks (2 for local mode, and in cluster mode the number is determined by the config property </a:t>
            </a:r>
            <a:r>
              <a:rPr lang="en-US" dirty="0"/>
              <a:t>spark.default.parallelism</a:t>
            </a:r>
            <a:r>
              <a:rPr lang="en-US" sz="1200" b="0" i="0" kern="1200" dirty="0">
                <a:solidFill>
                  <a:schemeClr val="tx1"/>
                </a:solidFill>
                <a:effectLst/>
                <a:latin typeface="+mn-lt"/>
                <a:ea typeface="+mn-ea"/>
                <a:cs typeface="+mn-cs"/>
              </a:rPr>
              <a:t>) to do the grouping. You can pass an optional </a:t>
            </a:r>
            <a:r>
              <a:rPr lang="en-US" dirty="0"/>
              <a:t>numTasks</a:t>
            </a:r>
            <a:r>
              <a:rPr lang="en-US" sz="1200" b="0" i="0" kern="1200" dirty="0">
                <a:solidFill>
                  <a:schemeClr val="tx1"/>
                </a:solidFill>
                <a:effectLst/>
                <a:latin typeface="+mn-lt"/>
                <a:ea typeface="+mn-ea"/>
                <a:cs typeface="+mn-cs"/>
              </a:rPr>
              <a:t> argument to set a different number of tasks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reduceByKeyAndWindow</a:t>
            </a:r>
            <a:r>
              <a:rPr lang="en-US" sz="1200" b="0" i="0" kern="1200" dirty="0">
                <a:solidFill>
                  <a:schemeClr val="tx1"/>
                </a:solidFill>
                <a:effectLst/>
                <a:latin typeface="+mn-lt"/>
                <a:ea typeface="+mn-ea"/>
                <a:cs typeface="+mn-cs"/>
              </a:rPr>
              <a:t>(</a:t>
            </a:r>
            <a:r>
              <a:rPr lang="en-US" sz="1200" b="0" i="1" kern="1200" dirty="0">
                <a:solidFill>
                  <a:schemeClr val="tx1"/>
                </a:solidFill>
                <a:effectLst/>
                <a:latin typeface="+mn-lt"/>
                <a:ea typeface="+mn-ea"/>
                <a:cs typeface="+mn-cs"/>
              </a:rPr>
              <a:t>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windowLength</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slideInterval</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numTasks</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 more efficient version of the above </a:t>
            </a:r>
            <a:r>
              <a:rPr lang="en-US" dirty="0"/>
              <a:t>reduceByKeyAndWindow()</a:t>
            </a:r>
            <a:r>
              <a:rPr lang="en-US" sz="1200" b="0" i="0" kern="1200" dirty="0">
                <a:solidFill>
                  <a:schemeClr val="tx1"/>
                </a:solidFill>
                <a:effectLst/>
                <a:latin typeface="+mn-lt"/>
                <a:ea typeface="+mn-ea"/>
                <a:cs typeface="+mn-cs"/>
              </a:rPr>
              <a:t> where the reduce value of each window is calculated incrementally using the reduce values of the previous window. This is done by reducing the new data that enters the sliding window, and “inverse reducing” the old data that leaves the window. An example would be that of “adding” and “subtracting” counts of keys as the window slides. However, it is applicable only to “invertible reduce functions”, that is, those reduce functions which have a corresponding “inverse reduce” function (taken as parameter </a:t>
            </a:r>
            <a:r>
              <a:rPr lang="en-US" sz="1200" b="0" i="1" kern="1200" dirty="0">
                <a:solidFill>
                  <a:schemeClr val="tx1"/>
                </a:solidFill>
                <a:effectLst/>
                <a:latin typeface="+mn-lt"/>
                <a:ea typeface="+mn-ea"/>
                <a:cs typeface="+mn-cs"/>
              </a:rPr>
              <a:t>invFunc</a:t>
            </a:r>
            <a:r>
              <a:rPr lang="en-US" sz="1200" b="0" i="0" kern="1200" dirty="0">
                <a:solidFill>
                  <a:schemeClr val="tx1"/>
                </a:solidFill>
                <a:effectLst/>
                <a:latin typeface="+mn-lt"/>
                <a:ea typeface="+mn-ea"/>
                <a:cs typeface="+mn-cs"/>
              </a:rPr>
              <a:t>). Like in </a:t>
            </a:r>
            <a:r>
              <a:rPr lang="en-US" dirty="0"/>
              <a:t>reduceByKeyAndWindow</a:t>
            </a:r>
            <a:r>
              <a:rPr lang="en-US" sz="1200" b="0" i="0" kern="1200" dirty="0">
                <a:solidFill>
                  <a:schemeClr val="tx1"/>
                </a:solidFill>
                <a:effectLst/>
                <a:latin typeface="+mn-lt"/>
                <a:ea typeface="+mn-ea"/>
                <a:cs typeface="+mn-cs"/>
              </a:rPr>
              <a:t>, the number of reduce tasks is configurable through an optional argument. Note that </a:t>
            </a:r>
            <a:r>
              <a:rPr lang="en-US" sz="1200" b="0" i="0" u="none" strike="noStrike" kern="1200" dirty="0">
                <a:solidFill>
                  <a:schemeClr val="tx1"/>
                </a:solidFill>
                <a:effectLst/>
                <a:latin typeface="+mn-lt"/>
                <a:ea typeface="+mn-ea"/>
                <a:cs typeface="+mn-cs"/>
                <a:hlinkClick r:id="rId3"/>
              </a:rPr>
              <a:t>checkpointing</a:t>
            </a:r>
            <a:r>
              <a:rPr lang="en-US" sz="1200" b="0" i="0" kern="1200" dirty="0">
                <a:solidFill>
                  <a:schemeClr val="tx1"/>
                </a:solidFill>
                <a:effectLst/>
                <a:latin typeface="+mn-lt"/>
                <a:ea typeface="+mn-ea"/>
                <a:cs typeface="+mn-cs"/>
              </a:rPr>
              <a:t> must be enabled for using this operation.</a:t>
            </a:r>
            <a:endParaRPr lang="en-US" dirty="0"/>
          </a:p>
        </p:txBody>
      </p:sp>
      <p:sp>
        <p:nvSpPr>
          <p:cNvPr id="4" name="Slide Number Placeholder 3"/>
          <p:cNvSpPr>
            <a:spLocks noGrp="1"/>
          </p:cNvSpPr>
          <p:nvPr>
            <p:ph type="sldNum" sz="quarter" idx="10"/>
          </p:nvPr>
        </p:nvSpPr>
        <p:spPr/>
        <p:txBody>
          <a:bodyPr/>
          <a:lstStyle/>
          <a:p>
            <a:fld id="{11BA84A6-902C-40FB-B4F8-0E45DBFBBCAE}" type="slidenum">
              <a:rPr lang="en-US" smtClean="0"/>
              <a:t>4</a:t>
            </a:fld>
            <a:endParaRPr lang="en-US" dirty="0"/>
          </a:p>
        </p:txBody>
      </p:sp>
    </p:spTree>
    <p:extLst>
      <p:ext uri="{BB962C8B-B14F-4D97-AF65-F5344CB8AC3E}">
        <p14:creationId xmlns:p14="http://schemas.microsoft.com/office/powerpoint/2010/main" val="118047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C164F-C11D-4C28-A036-A62FC2E5D0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09FB93-11AC-43E3-862D-560F13326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2377B1-3B7D-4AB3-8C5A-F93021C7D332}"/>
              </a:ext>
            </a:extLst>
          </p:cNvPr>
          <p:cNvSpPr>
            <a:spLocks noGrp="1"/>
          </p:cNvSpPr>
          <p:nvPr>
            <p:ph type="dt" sz="half" idx="10"/>
          </p:nvPr>
        </p:nvSpPr>
        <p:spPr/>
        <p:txBody>
          <a:bodyPr/>
          <a:lstStyle/>
          <a:p>
            <a:fld id="{B203036B-69C8-4F85-9311-9A79859ED049}" type="datetimeFigureOut">
              <a:rPr lang="en-US" smtClean="0"/>
              <a:t>4/11/2018</a:t>
            </a:fld>
            <a:endParaRPr lang="en-US" dirty="0"/>
          </a:p>
        </p:txBody>
      </p:sp>
      <p:sp>
        <p:nvSpPr>
          <p:cNvPr id="5" name="Footer Placeholder 4">
            <a:extLst>
              <a:ext uri="{FF2B5EF4-FFF2-40B4-BE49-F238E27FC236}">
                <a16:creationId xmlns:a16="http://schemas.microsoft.com/office/drawing/2014/main" id="{505EA127-085E-4DC7-BFE1-0BA0389752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82B233-A01B-489A-AAD6-2455F318364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9261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EE7F9-A5E9-40F2-A015-B668DEB83D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0076A1-7D47-4909-B7A6-66FA5F0470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1CAD35-D274-4E71-8092-CC97FA35B95E}"/>
              </a:ext>
            </a:extLst>
          </p:cNvPr>
          <p:cNvSpPr>
            <a:spLocks noGrp="1"/>
          </p:cNvSpPr>
          <p:nvPr>
            <p:ph type="dt" sz="half" idx="10"/>
          </p:nvPr>
        </p:nvSpPr>
        <p:spPr/>
        <p:txBody>
          <a:bodyPr/>
          <a:lstStyle/>
          <a:p>
            <a:fld id="{B203036B-69C8-4F85-9311-9A79859ED049}" type="datetimeFigureOut">
              <a:rPr lang="en-US" smtClean="0"/>
              <a:t>4/11/2018</a:t>
            </a:fld>
            <a:endParaRPr lang="en-US" dirty="0"/>
          </a:p>
        </p:txBody>
      </p:sp>
      <p:sp>
        <p:nvSpPr>
          <p:cNvPr id="5" name="Footer Placeholder 4">
            <a:extLst>
              <a:ext uri="{FF2B5EF4-FFF2-40B4-BE49-F238E27FC236}">
                <a16:creationId xmlns:a16="http://schemas.microsoft.com/office/drawing/2014/main" id="{E9121738-5A5D-4E24-9EDC-603BA2E60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7D8905-CA89-4364-801A-2C1371A29A7B}"/>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705242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E8AF4A-C552-48FC-B550-D82F12DCED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7BDA1C-26DE-41EF-9713-1A3AA72F65E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8DF4C-02B4-40D3-B7BD-2802F1CBBA85}"/>
              </a:ext>
            </a:extLst>
          </p:cNvPr>
          <p:cNvSpPr>
            <a:spLocks noGrp="1"/>
          </p:cNvSpPr>
          <p:nvPr>
            <p:ph type="dt" sz="half" idx="10"/>
          </p:nvPr>
        </p:nvSpPr>
        <p:spPr/>
        <p:txBody>
          <a:bodyPr/>
          <a:lstStyle/>
          <a:p>
            <a:fld id="{B203036B-69C8-4F85-9311-9A79859ED049}" type="datetimeFigureOut">
              <a:rPr lang="en-US" smtClean="0"/>
              <a:t>4/11/2018</a:t>
            </a:fld>
            <a:endParaRPr lang="en-US" dirty="0"/>
          </a:p>
        </p:txBody>
      </p:sp>
      <p:sp>
        <p:nvSpPr>
          <p:cNvPr id="5" name="Footer Placeholder 4">
            <a:extLst>
              <a:ext uri="{FF2B5EF4-FFF2-40B4-BE49-F238E27FC236}">
                <a16:creationId xmlns:a16="http://schemas.microsoft.com/office/drawing/2014/main" id="{EEC3A34A-68BA-4EA3-98A4-4380EB098AD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DEEB4FC-D9BC-4110-970D-CFCE2265DCA4}"/>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236951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69894-75A3-4E50-AF91-52184A9666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78C6D-E300-4263-B774-63A55090BCF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F78C7-F046-4C92-A223-9ACF6275B8C5}"/>
              </a:ext>
            </a:extLst>
          </p:cNvPr>
          <p:cNvSpPr>
            <a:spLocks noGrp="1"/>
          </p:cNvSpPr>
          <p:nvPr>
            <p:ph type="dt" sz="half" idx="10"/>
          </p:nvPr>
        </p:nvSpPr>
        <p:spPr/>
        <p:txBody>
          <a:bodyPr/>
          <a:lstStyle/>
          <a:p>
            <a:fld id="{B203036B-69C8-4F85-9311-9A79859ED049}" type="datetimeFigureOut">
              <a:rPr lang="en-US" smtClean="0"/>
              <a:t>4/11/2018</a:t>
            </a:fld>
            <a:endParaRPr lang="en-US" dirty="0"/>
          </a:p>
        </p:txBody>
      </p:sp>
      <p:sp>
        <p:nvSpPr>
          <p:cNvPr id="5" name="Footer Placeholder 4">
            <a:extLst>
              <a:ext uri="{FF2B5EF4-FFF2-40B4-BE49-F238E27FC236}">
                <a16:creationId xmlns:a16="http://schemas.microsoft.com/office/drawing/2014/main" id="{12964022-9730-493D-B8D9-A2C45F7C47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4839A5C-11CC-43C2-BF3E-10FE44E2B17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86121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70EA0-53BA-4AD6-BDCA-3E16F57EDA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706C3A-45E4-4FCA-A407-64F2184326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2B07884-2BD7-466C-8A5B-6B1C6A68BCDA}"/>
              </a:ext>
            </a:extLst>
          </p:cNvPr>
          <p:cNvSpPr>
            <a:spLocks noGrp="1"/>
          </p:cNvSpPr>
          <p:nvPr>
            <p:ph type="dt" sz="half" idx="10"/>
          </p:nvPr>
        </p:nvSpPr>
        <p:spPr/>
        <p:txBody>
          <a:bodyPr/>
          <a:lstStyle/>
          <a:p>
            <a:fld id="{B203036B-69C8-4F85-9311-9A79859ED049}" type="datetimeFigureOut">
              <a:rPr lang="en-US" smtClean="0"/>
              <a:t>4/11/2018</a:t>
            </a:fld>
            <a:endParaRPr lang="en-US" dirty="0"/>
          </a:p>
        </p:txBody>
      </p:sp>
      <p:sp>
        <p:nvSpPr>
          <p:cNvPr id="5" name="Footer Placeholder 4">
            <a:extLst>
              <a:ext uri="{FF2B5EF4-FFF2-40B4-BE49-F238E27FC236}">
                <a16:creationId xmlns:a16="http://schemas.microsoft.com/office/drawing/2014/main" id="{B4127F74-669B-4D71-AF1D-FDE18535FA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492BBD9-041C-4A45-8FDA-46EEDB52A211}"/>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743015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4C260-8F17-41EC-915C-4D8FE2E009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9B7A82-71DC-4292-9360-1CB8CAF651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2D7FC7-0EBD-46E3-AB90-8C61A12768B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1F508A-9702-400D-AB16-8C88F097FA2E}"/>
              </a:ext>
            </a:extLst>
          </p:cNvPr>
          <p:cNvSpPr>
            <a:spLocks noGrp="1"/>
          </p:cNvSpPr>
          <p:nvPr>
            <p:ph type="dt" sz="half" idx="10"/>
          </p:nvPr>
        </p:nvSpPr>
        <p:spPr/>
        <p:txBody>
          <a:bodyPr/>
          <a:lstStyle/>
          <a:p>
            <a:fld id="{B203036B-69C8-4F85-9311-9A79859ED049}" type="datetimeFigureOut">
              <a:rPr lang="en-US" smtClean="0"/>
              <a:t>4/11/2018</a:t>
            </a:fld>
            <a:endParaRPr lang="en-US" dirty="0"/>
          </a:p>
        </p:txBody>
      </p:sp>
      <p:sp>
        <p:nvSpPr>
          <p:cNvPr id="6" name="Footer Placeholder 5">
            <a:extLst>
              <a:ext uri="{FF2B5EF4-FFF2-40B4-BE49-F238E27FC236}">
                <a16:creationId xmlns:a16="http://schemas.microsoft.com/office/drawing/2014/main" id="{02BC3415-F3BD-4E2B-B19B-548E23A82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50730F-6095-42DC-8901-E1BC59185045}"/>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870005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5BA55-D21E-4187-A1A2-71C187958E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5BD11E-B7E5-4039-B1B0-CCAEF1ED9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8E2225-21FD-469E-8875-429FECE8D3C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E42FA5-9DFB-4A5C-8170-6C93340A6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6091FEB-7555-40CD-995F-D824AE650F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DF3E6-247E-4543-A2D2-78D1462930D6}"/>
              </a:ext>
            </a:extLst>
          </p:cNvPr>
          <p:cNvSpPr>
            <a:spLocks noGrp="1"/>
          </p:cNvSpPr>
          <p:nvPr>
            <p:ph type="dt" sz="half" idx="10"/>
          </p:nvPr>
        </p:nvSpPr>
        <p:spPr/>
        <p:txBody>
          <a:bodyPr/>
          <a:lstStyle/>
          <a:p>
            <a:fld id="{B203036B-69C8-4F85-9311-9A79859ED049}" type="datetimeFigureOut">
              <a:rPr lang="en-US" smtClean="0"/>
              <a:t>4/11/2018</a:t>
            </a:fld>
            <a:endParaRPr lang="en-US" dirty="0"/>
          </a:p>
        </p:txBody>
      </p:sp>
      <p:sp>
        <p:nvSpPr>
          <p:cNvPr id="8" name="Footer Placeholder 7">
            <a:extLst>
              <a:ext uri="{FF2B5EF4-FFF2-40B4-BE49-F238E27FC236}">
                <a16:creationId xmlns:a16="http://schemas.microsoft.com/office/drawing/2014/main" id="{84EA609E-A20C-4B1E-9582-E3A8C3FEF41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6A91867-8FDA-49A5-BAB2-22DF834EA74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48761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85D5-5B94-4E29-91E7-5EC7AAD3B5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60CCC1-7B9D-4630-9A6E-C95EFCC20674}"/>
              </a:ext>
            </a:extLst>
          </p:cNvPr>
          <p:cNvSpPr>
            <a:spLocks noGrp="1"/>
          </p:cNvSpPr>
          <p:nvPr>
            <p:ph type="dt" sz="half" idx="10"/>
          </p:nvPr>
        </p:nvSpPr>
        <p:spPr/>
        <p:txBody>
          <a:bodyPr/>
          <a:lstStyle/>
          <a:p>
            <a:fld id="{B203036B-69C8-4F85-9311-9A79859ED049}" type="datetimeFigureOut">
              <a:rPr lang="en-US" smtClean="0"/>
              <a:t>4/11/2018</a:t>
            </a:fld>
            <a:endParaRPr lang="en-US" dirty="0"/>
          </a:p>
        </p:txBody>
      </p:sp>
      <p:sp>
        <p:nvSpPr>
          <p:cNvPr id="4" name="Footer Placeholder 3">
            <a:extLst>
              <a:ext uri="{FF2B5EF4-FFF2-40B4-BE49-F238E27FC236}">
                <a16:creationId xmlns:a16="http://schemas.microsoft.com/office/drawing/2014/main" id="{13DDE213-4E8A-4BBF-B363-D247384EDD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5C132BA-50DC-4CAC-837F-5A49715B47C2}"/>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64304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03D8B-F9F7-40D7-ABA2-DED731D9107F}"/>
              </a:ext>
            </a:extLst>
          </p:cNvPr>
          <p:cNvSpPr>
            <a:spLocks noGrp="1"/>
          </p:cNvSpPr>
          <p:nvPr>
            <p:ph type="dt" sz="half" idx="10"/>
          </p:nvPr>
        </p:nvSpPr>
        <p:spPr/>
        <p:txBody>
          <a:bodyPr/>
          <a:lstStyle/>
          <a:p>
            <a:fld id="{B203036B-69C8-4F85-9311-9A79859ED049}" type="datetimeFigureOut">
              <a:rPr lang="en-US" smtClean="0"/>
              <a:t>4/11/2018</a:t>
            </a:fld>
            <a:endParaRPr lang="en-US" dirty="0"/>
          </a:p>
        </p:txBody>
      </p:sp>
      <p:sp>
        <p:nvSpPr>
          <p:cNvPr id="3" name="Footer Placeholder 2">
            <a:extLst>
              <a:ext uri="{FF2B5EF4-FFF2-40B4-BE49-F238E27FC236}">
                <a16:creationId xmlns:a16="http://schemas.microsoft.com/office/drawing/2014/main" id="{73798BAB-A71E-4C33-8DBA-42AB5B1B1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89DEE81-8C4D-46D7-8032-07B2DC9157C7}"/>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2051620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B8F96-E824-479E-9E5C-1970AC8667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0E2250-BD5E-4B33-8A50-F1D3520D52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0DD72C-C00C-4BF7-B955-67B78A2B5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88C3C15-6C34-4012-9FD2-B78CDE1A0454}"/>
              </a:ext>
            </a:extLst>
          </p:cNvPr>
          <p:cNvSpPr>
            <a:spLocks noGrp="1"/>
          </p:cNvSpPr>
          <p:nvPr>
            <p:ph type="dt" sz="half" idx="10"/>
          </p:nvPr>
        </p:nvSpPr>
        <p:spPr/>
        <p:txBody>
          <a:bodyPr/>
          <a:lstStyle/>
          <a:p>
            <a:fld id="{B203036B-69C8-4F85-9311-9A79859ED049}" type="datetimeFigureOut">
              <a:rPr lang="en-US" smtClean="0"/>
              <a:t>4/11/2018</a:t>
            </a:fld>
            <a:endParaRPr lang="en-US" dirty="0"/>
          </a:p>
        </p:txBody>
      </p:sp>
      <p:sp>
        <p:nvSpPr>
          <p:cNvPr id="6" name="Footer Placeholder 5">
            <a:extLst>
              <a:ext uri="{FF2B5EF4-FFF2-40B4-BE49-F238E27FC236}">
                <a16:creationId xmlns:a16="http://schemas.microsoft.com/office/drawing/2014/main" id="{2C15EE8F-D0BF-4382-9A1D-8D8B6723FC8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7E7830D-18BE-464A-B4A3-A3FFB617F90A}"/>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1907567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3E69-BC01-4BD9-8AD9-828A94DACE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AE8A85-418E-4461-B4DB-3FBE040064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E4CD3B2A-8AF3-46A3-A334-ABB586394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2D9572-8C70-4A5C-9BA2-9A7A30E7C147}"/>
              </a:ext>
            </a:extLst>
          </p:cNvPr>
          <p:cNvSpPr>
            <a:spLocks noGrp="1"/>
          </p:cNvSpPr>
          <p:nvPr>
            <p:ph type="dt" sz="half" idx="10"/>
          </p:nvPr>
        </p:nvSpPr>
        <p:spPr/>
        <p:txBody>
          <a:bodyPr/>
          <a:lstStyle/>
          <a:p>
            <a:fld id="{B203036B-69C8-4F85-9311-9A79859ED049}" type="datetimeFigureOut">
              <a:rPr lang="en-US" smtClean="0"/>
              <a:t>4/11/2018</a:t>
            </a:fld>
            <a:endParaRPr lang="en-US" dirty="0"/>
          </a:p>
        </p:txBody>
      </p:sp>
      <p:sp>
        <p:nvSpPr>
          <p:cNvPr id="6" name="Footer Placeholder 5">
            <a:extLst>
              <a:ext uri="{FF2B5EF4-FFF2-40B4-BE49-F238E27FC236}">
                <a16:creationId xmlns:a16="http://schemas.microsoft.com/office/drawing/2014/main" id="{D75FF349-5DEA-4A7B-B1E1-7ECBAE8762F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AF35035-0D08-49E2-B193-E9255C194AEF}"/>
              </a:ext>
            </a:extLst>
          </p:cNvPr>
          <p:cNvSpPr>
            <a:spLocks noGrp="1"/>
          </p:cNvSpPr>
          <p:nvPr>
            <p:ph type="sldNum" sz="quarter" idx="12"/>
          </p:nvPr>
        </p:nvSpPr>
        <p:spPr/>
        <p:txBody>
          <a:bodyPr/>
          <a:lstStyle/>
          <a:p>
            <a:fld id="{B808FBE2-9D77-4CAD-B690-3E4BABD206BC}" type="slidenum">
              <a:rPr lang="en-US" smtClean="0"/>
              <a:t>‹#›</a:t>
            </a:fld>
            <a:endParaRPr lang="en-US" dirty="0"/>
          </a:p>
        </p:txBody>
      </p:sp>
    </p:spTree>
    <p:extLst>
      <p:ext uri="{BB962C8B-B14F-4D97-AF65-F5344CB8AC3E}">
        <p14:creationId xmlns:p14="http://schemas.microsoft.com/office/powerpoint/2010/main" val="3804512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EB9BC-9EA6-43B6-90FC-9859ABF4C9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4AE2FF-4212-4F58-81D0-AB783158B8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AB6350-490E-4945-A366-D4F6BF48C8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03036B-69C8-4F85-9311-9A79859ED049}" type="datetimeFigureOut">
              <a:rPr lang="en-US" smtClean="0"/>
              <a:t>4/11/2018</a:t>
            </a:fld>
            <a:endParaRPr lang="en-US" dirty="0"/>
          </a:p>
        </p:txBody>
      </p:sp>
      <p:sp>
        <p:nvSpPr>
          <p:cNvPr id="5" name="Footer Placeholder 4">
            <a:extLst>
              <a:ext uri="{FF2B5EF4-FFF2-40B4-BE49-F238E27FC236}">
                <a16:creationId xmlns:a16="http://schemas.microsoft.com/office/drawing/2014/main" id="{8F45B9C5-1B85-487F-AE2B-7413FA856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EF10DB1-D50D-467F-884A-A55CECAB0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08FBE2-9D77-4CAD-B690-3E4BABD206BC}" type="slidenum">
              <a:rPr lang="en-US" smtClean="0"/>
              <a:t>‹#›</a:t>
            </a:fld>
            <a:endParaRPr lang="en-US" dirty="0"/>
          </a:p>
        </p:txBody>
      </p:sp>
    </p:spTree>
    <p:extLst>
      <p:ext uri="{BB962C8B-B14F-4D97-AF65-F5344CB8AC3E}">
        <p14:creationId xmlns:p14="http://schemas.microsoft.com/office/powerpoint/2010/main" val="17189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3B10-BE81-4D57-AFA2-B3736C2DF5A9}"/>
              </a:ext>
            </a:extLst>
          </p:cNvPr>
          <p:cNvSpPr>
            <a:spLocks noGrp="1"/>
          </p:cNvSpPr>
          <p:nvPr>
            <p:ph type="ctrTitle"/>
          </p:nvPr>
        </p:nvSpPr>
        <p:spPr>
          <a:xfrm>
            <a:off x="1524000" y="207967"/>
            <a:ext cx="9144000" cy="3705006"/>
          </a:xfrm>
        </p:spPr>
        <p:txBody>
          <a:bodyPr/>
          <a:lstStyle/>
          <a:p>
            <a:r>
              <a:rPr lang="en-US" dirty="0">
                <a:solidFill>
                  <a:schemeClr val="bg1"/>
                </a:solidFill>
                <a:latin typeface="Roboto" pitchFamily="2" charset="0"/>
                <a:ea typeface="Roboto" pitchFamily="2" charset="0"/>
              </a:rPr>
              <a:t>Performance Tuning</a:t>
            </a:r>
          </a:p>
        </p:txBody>
      </p:sp>
    </p:spTree>
    <p:extLst>
      <p:ext uri="{BB962C8B-B14F-4D97-AF65-F5344CB8AC3E}">
        <p14:creationId xmlns:p14="http://schemas.microsoft.com/office/powerpoint/2010/main" val="280658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8DADD-A79A-43C8-9A0B-A0643E1A4BC3}"/>
              </a:ext>
            </a:extLst>
          </p:cNvPr>
          <p:cNvSpPr>
            <a:spLocks noGrp="1"/>
          </p:cNvSpPr>
          <p:nvPr>
            <p:ph type="title"/>
          </p:nvPr>
        </p:nvSpPr>
        <p:spPr/>
        <p:txBody>
          <a:bodyPr>
            <a:normAutofit/>
          </a:bodyPr>
          <a:lstStyle/>
          <a:p>
            <a:r>
              <a:rPr lang="en-US" dirty="0">
                <a:solidFill>
                  <a:schemeClr val="bg1"/>
                </a:solidFill>
                <a:latin typeface="Roboto" pitchFamily="2" charset="0"/>
                <a:ea typeface="Roboto" pitchFamily="2" charset="0"/>
              </a:rPr>
              <a:t>Levels of Parallelism</a:t>
            </a:r>
          </a:p>
        </p:txBody>
      </p:sp>
      <p:sp>
        <p:nvSpPr>
          <p:cNvPr id="3" name="Content Placeholder 2">
            <a:extLst>
              <a:ext uri="{FF2B5EF4-FFF2-40B4-BE49-F238E27FC236}">
                <a16:creationId xmlns:a16="http://schemas.microsoft.com/office/drawing/2014/main" id="{FE433BE5-8C00-4E8A-97A9-747C3ABE621C}"/>
              </a:ext>
            </a:extLst>
          </p:cNvPr>
          <p:cNvSpPr>
            <a:spLocks noGrp="1"/>
          </p:cNvSpPr>
          <p:nvPr>
            <p:ph idx="1"/>
          </p:nvPr>
        </p:nvSpPr>
        <p:spPr/>
        <p:txBody>
          <a:bodyPr>
            <a:normAutofit/>
          </a:bodyPr>
          <a:lstStyle/>
          <a:p>
            <a:pPr fontAlgn="base"/>
            <a:r>
              <a:rPr lang="en-US" dirty="0">
                <a:solidFill>
                  <a:schemeClr val="bg1"/>
                </a:solidFill>
                <a:latin typeface="Roboto" pitchFamily="2" charset="0"/>
                <a:ea typeface="Roboto" pitchFamily="2" charset="0"/>
              </a:rPr>
              <a:t>Example: Kafka streams can be split up, received and processed in parallel, and then recombined in spark.</a:t>
            </a:r>
          </a:p>
          <a:p>
            <a:pPr fontAlgn="base"/>
            <a:endParaRPr lang="en-US" dirty="0">
              <a:solidFill>
                <a:schemeClr val="bg1"/>
              </a:solidFill>
              <a:latin typeface="Roboto" pitchFamily="2" charset="0"/>
              <a:ea typeface="Roboto" pitchFamily="2" charset="0"/>
            </a:endParaRPr>
          </a:p>
          <a:p>
            <a:pPr fontAlgn="base"/>
            <a:endParaRPr lang="en-US" dirty="0">
              <a:solidFill>
                <a:schemeClr val="bg1"/>
              </a:solidFill>
              <a:latin typeface="Roboto" pitchFamily="2" charset="0"/>
              <a:ea typeface="Roboto" pitchFamily="2" charset="0"/>
            </a:endParaRPr>
          </a:p>
          <a:p>
            <a:pPr fontAlgn="base"/>
            <a:endParaRPr lang="en-US" dirty="0">
              <a:solidFill>
                <a:schemeClr val="bg1"/>
              </a:solidFill>
              <a:latin typeface="Roboto" pitchFamily="2" charset="0"/>
              <a:ea typeface="Roboto" pitchFamily="2" charset="0"/>
            </a:endParaRPr>
          </a:p>
          <a:p>
            <a:pPr fontAlgn="base"/>
            <a:r>
              <a:rPr lang="en-US" dirty="0">
                <a:solidFill>
                  <a:schemeClr val="bg1"/>
                </a:solidFill>
                <a:latin typeface="Roboto" pitchFamily="2" charset="0"/>
                <a:ea typeface="Roboto" pitchFamily="2" charset="0"/>
              </a:rPr>
              <a:t>Lagging in streaming or processing can be ameliorated by using under-utilized receivers and executors.</a:t>
            </a:r>
          </a:p>
          <a:p>
            <a:endParaRPr lang="en-US" sz="2000" dirty="0">
              <a:latin typeface="Roboto" pitchFamily="2" charset="0"/>
              <a:ea typeface="Roboto" pitchFamily="2" charset="0"/>
            </a:endParaRPr>
          </a:p>
        </p:txBody>
      </p:sp>
      <p:sp>
        <p:nvSpPr>
          <p:cNvPr id="4" name="Content Placeholder 2">
            <a:extLst>
              <a:ext uri="{FF2B5EF4-FFF2-40B4-BE49-F238E27FC236}">
                <a16:creationId xmlns:a16="http://schemas.microsoft.com/office/drawing/2014/main" id="{103EB623-6FC4-48C8-84C7-B85457958F2E}"/>
              </a:ext>
            </a:extLst>
          </p:cNvPr>
          <p:cNvSpPr txBox="1">
            <a:spLocks/>
          </p:cNvSpPr>
          <p:nvPr/>
        </p:nvSpPr>
        <p:spPr>
          <a:xfrm>
            <a:off x="838200" y="2730844"/>
            <a:ext cx="10515600" cy="1528118"/>
          </a:xfrm>
          <a:prstGeom prst="rect">
            <a:avLst/>
          </a:prstGeom>
          <a:solidFill>
            <a:schemeClr val="tx1">
              <a:lumMod val="85000"/>
              <a:lumOff val="15000"/>
            </a:schemeClr>
          </a:solid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err="1">
                <a:solidFill>
                  <a:schemeClr val="bg1"/>
                </a:solidFill>
                <a:latin typeface="Consolas" panose="020B0609020204030204" pitchFamily="49" charset="0"/>
                <a:ea typeface="Roboto" pitchFamily="2" charset="0"/>
              </a:rPr>
              <a:t>numStreams</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a:t>
            </a:r>
            <a:r>
              <a:rPr lang="en-US" sz="2000" dirty="0">
                <a:solidFill>
                  <a:schemeClr val="bg1"/>
                </a:solidFill>
                <a:latin typeface="Consolas" panose="020B0609020204030204" pitchFamily="49" charset="0"/>
                <a:ea typeface="Roboto" pitchFamily="2" charset="0"/>
              </a:rPr>
              <a:t> </a:t>
            </a:r>
            <a:r>
              <a:rPr lang="en-US" sz="2000" dirty="0">
                <a:solidFill>
                  <a:srgbClr val="9A57CD"/>
                </a:solidFill>
                <a:latin typeface="Consolas" panose="020B0609020204030204" pitchFamily="49" charset="0"/>
                <a:ea typeface="Roboto" pitchFamily="2" charset="0"/>
              </a:rPr>
              <a:t>5</a:t>
            </a:r>
          </a:p>
          <a:p>
            <a:pPr marL="0" indent="0" fontAlgn="base">
              <a:buNone/>
            </a:pPr>
            <a:r>
              <a:rPr lang="en-US" sz="2000" dirty="0" err="1">
                <a:solidFill>
                  <a:schemeClr val="bg1"/>
                </a:solidFill>
                <a:latin typeface="Consolas" panose="020B0609020204030204" pitchFamily="49" charset="0"/>
                <a:ea typeface="Roboto" pitchFamily="2" charset="0"/>
              </a:rPr>
              <a:t>kafkaStreams</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KafkaUtils.</a:t>
            </a:r>
            <a:r>
              <a:rPr lang="en-US" sz="2000" dirty="0" err="1">
                <a:solidFill>
                  <a:srgbClr val="55ADEE"/>
                </a:solidFill>
                <a:latin typeface="Consolas" panose="020B0609020204030204" pitchFamily="49" charset="0"/>
                <a:ea typeface="Roboto" pitchFamily="2" charset="0"/>
              </a:rPr>
              <a:t>createStream</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for</a:t>
            </a:r>
            <a:r>
              <a:rPr lang="en-US" sz="2000" dirty="0">
                <a:solidFill>
                  <a:schemeClr val="bg1"/>
                </a:solidFill>
                <a:latin typeface="Consolas" panose="020B0609020204030204" pitchFamily="49" charset="0"/>
                <a:ea typeface="Roboto" pitchFamily="2" charset="0"/>
              </a:rPr>
              <a:t> _ </a:t>
            </a:r>
            <a:r>
              <a:rPr lang="en-US" sz="2000" dirty="0">
                <a:solidFill>
                  <a:srgbClr val="FF0066"/>
                </a:solidFill>
                <a:latin typeface="Consolas" panose="020B0609020204030204" pitchFamily="49" charset="0"/>
                <a:ea typeface="Roboto" pitchFamily="2" charset="0"/>
              </a:rPr>
              <a:t>in</a:t>
            </a:r>
            <a:r>
              <a:rPr lang="en-US" sz="2000" dirty="0">
                <a:solidFill>
                  <a:schemeClr val="bg1"/>
                </a:solidFill>
                <a:latin typeface="Consolas" panose="020B0609020204030204" pitchFamily="49" charset="0"/>
                <a:ea typeface="Roboto" pitchFamily="2" charset="0"/>
              </a:rPr>
              <a:t> </a:t>
            </a:r>
            <a:r>
              <a:rPr lang="en-US" sz="2000" dirty="0">
                <a:solidFill>
                  <a:srgbClr val="55ADEE"/>
                </a:solidFill>
                <a:latin typeface="Consolas" panose="020B0609020204030204" pitchFamily="49" charset="0"/>
                <a:ea typeface="Roboto" pitchFamily="2" charset="0"/>
              </a:rPr>
              <a:t>range</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numStreams</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err="1">
                <a:solidFill>
                  <a:schemeClr val="bg1"/>
                </a:solidFill>
                <a:latin typeface="Consolas" panose="020B0609020204030204" pitchFamily="49" charset="0"/>
                <a:ea typeface="Roboto" pitchFamily="2" charset="0"/>
              </a:rPr>
              <a:t>unifiedStream</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streamingContext.</a:t>
            </a:r>
            <a:r>
              <a:rPr lang="en-US" sz="2000" dirty="0" err="1">
                <a:solidFill>
                  <a:srgbClr val="55ADEE"/>
                </a:solidFill>
                <a:latin typeface="Consolas" panose="020B0609020204030204" pitchFamily="49" charset="0"/>
                <a:ea typeface="Roboto" pitchFamily="2" charset="0"/>
              </a:rPr>
              <a:t>union</a:t>
            </a:r>
            <a:r>
              <a:rPr lang="en-US" sz="2000" dirty="0">
                <a:solidFill>
                  <a:schemeClr val="bg1"/>
                </a:solidFill>
                <a:latin typeface="Consolas" panose="020B0609020204030204" pitchFamily="49" charset="0"/>
                <a:ea typeface="Roboto" pitchFamily="2" charset="0"/>
              </a:rPr>
              <a:t>(*</a:t>
            </a:r>
            <a:r>
              <a:rPr lang="en-US" sz="2000" dirty="0" err="1">
                <a:solidFill>
                  <a:schemeClr val="bg1"/>
                </a:solidFill>
                <a:latin typeface="Consolas" panose="020B0609020204030204" pitchFamily="49" charset="0"/>
                <a:ea typeface="Roboto" pitchFamily="2" charset="0"/>
              </a:rPr>
              <a:t>kafkaStreams</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err="1">
                <a:solidFill>
                  <a:schemeClr val="bg1"/>
                </a:solidFill>
                <a:latin typeface="Consolas" panose="020B0609020204030204" pitchFamily="49" charset="0"/>
                <a:ea typeface="Roboto" pitchFamily="2" charset="0"/>
              </a:rPr>
              <a:t>unifiedStream.</a:t>
            </a:r>
            <a:r>
              <a:rPr lang="en-US" sz="2000" dirty="0" err="1">
                <a:solidFill>
                  <a:srgbClr val="55ADEE"/>
                </a:solidFill>
                <a:latin typeface="Consolas" panose="020B0609020204030204" pitchFamily="49" charset="0"/>
                <a:ea typeface="Roboto" pitchFamily="2" charset="0"/>
              </a:rPr>
              <a:t>pprint</a:t>
            </a:r>
            <a:r>
              <a:rPr lang="en-US" sz="2000" dirty="0">
                <a:solidFill>
                  <a:schemeClr val="bg1"/>
                </a:solidFill>
                <a:latin typeface="Consolas" panose="020B0609020204030204" pitchFamily="49" charset="0"/>
                <a:ea typeface="Roboto" pitchFamily="2" charset="0"/>
              </a:rPr>
              <a:t>()</a:t>
            </a:r>
            <a:endParaRPr lang="en-US" sz="20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1470546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Data Serialization</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Input Data gets Serialized and gets stored in executors’ memory with StorageLevel.MEMORY_AND_DISK_SER_2.  This serialization obviously has overheads – the receiver must </a:t>
            </a:r>
            <a:r>
              <a:rPr lang="en-US" dirty="0" err="1">
                <a:solidFill>
                  <a:schemeClr val="bg1"/>
                </a:solidFill>
              </a:rPr>
              <a:t>deserialize</a:t>
            </a:r>
            <a:r>
              <a:rPr lang="en-US" dirty="0">
                <a:solidFill>
                  <a:schemeClr val="bg1"/>
                </a:solidFill>
              </a:rPr>
              <a:t> the received data and re-serialize it using Spark’s serialization format.</a:t>
            </a:r>
          </a:p>
          <a:p>
            <a:r>
              <a:rPr lang="en-US" dirty="0">
                <a:solidFill>
                  <a:schemeClr val="bg1"/>
                </a:solidFill>
              </a:rPr>
              <a:t>RDDs generated by streaming computations may be persisted in memory. RDDs generated by streaming computations are persisted with StorageLevel.MEMORY_ONLY_SER by default to minimize GC overheads.</a:t>
            </a:r>
          </a:p>
          <a:p>
            <a:r>
              <a:rPr lang="en-US" dirty="0">
                <a:solidFill>
                  <a:schemeClr val="bg1"/>
                </a:solidFill>
              </a:rPr>
              <a:t>Using </a:t>
            </a:r>
            <a:r>
              <a:rPr lang="en-US" dirty="0" err="1">
                <a:solidFill>
                  <a:schemeClr val="bg1"/>
                </a:solidFill>
              </a:rPr>
              <a:t>Kryo</a:t>
            </a:r>
            <a:r>
              <a:rPr lang="en-US" dirty="0">
                <a:solidFill>
                  <a:schemeClr val="bg1"/>
                </a:solidFill>
              </a:rPr>
              <a:t> serialization can reduce both CPU and memory overheads. See Spark’s tuning guide for detailed instructions.</a:t>
            </a:r>
          </a:p>
        </p:txBody>
      </p:sp>
      <p:sp>
        <p:nvSpPr>
          <p:cNvPr id="4" name="Content Placeholder 2">
            <a:extLst>
              <a:ext uri="{FF2B5EF4-FFF2-40B4-BE49-F238E27FC236}">
                <a16:creationId xmlns:a16="http://schemas.microsoft.com/office/drawing/2014/main" id="{B814213A-A26C-4995-9AE6-9D8201612E23}"/>
              </a:ext>
            </a:extLst>
          </p:cNvPr>
          <p:cNvSpPr txBox="1">
            <a:spLocks/>
          </p:cNvSpPr>
          <p:nvPr/>
        </p:nvSpPr>
        <p:spPr>
          <a:xfrm>
            <a:off x="838200" y="5197419"/>
            <a:ext cx="10515600" cy="1211065"/>
          </a:xfrm>
          <a:prstGeom prst="rect">
            <a:avLst/>
          </a:prstGeom>
          <a:solidFill>
            <a:schemeClr val="tx1">
              <a:lumMod val="85000"/>
              <a:lumOff val="1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a:solidFill>
                  <a:srgbClr val="FF0066"/>
                </a:solidFill>
                <a:latin typeface="Consolas" panose="020B0609020204030204" pitchFamily="49" charset="0"/>
                <a:ea typeface="Roboto" pitchFamily="2" charset="0"/>
              </a:rPr>
              <a:t>from</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pyspark</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import</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StorageLevel</a:t>
            </a:r>
            <a:endParaRPr lang="en-US" sz="2000" dirty="0">
              <a:solidFill>
                <a:schemeClr val="bg1"/>
              </a:solidFill>
              <a:latin typeface="Consolas" panose="020B0609020204030204" pitchFamily="49" charset="0"/>
              <a:ea typeface="Roboto" pitchFamily="2" charset="0"/>
            </a:endParaRPr>
          </a:p>
          <a:p>
            <a:pPr marL="0" indent="0" fontAlgn="base">
              <a:buNone/>
            </a:pPr>
            <a:r>
              <a:rPr lang="en-US" sz="2000" dirty="0" err="1">
                <a:solidFill>
                  <a:srgbClr val="55ADEE"/>
                </a:solidFill>
                <a:latin typeface="Consolas" panose="020B0609020204030204" pitchFamily="49" charset="0"/>
                <a:ea typeface="Roboto" pitchFamily="2" charset="0"/>
              </a:rPr>
              <a:t>dir</a:t>
            </a:r>
            <a:r>
              <a:rPr lang="en-US" sz="2000" dirty="0">
                <a:solidFill>
                  <a:schemeClr val="bg1"/>
                </a:solidFill>
                <a:latin typeface="Consolas" panose="020B0609020204030204" pitchFamily="49" charset="0"/>
                <a:ea typeface="Roboto" pitchFamily="2" charset="0"/>
              </a:rPr>
              <a:t>(</a:t>
            </a:r>
            <a:r>
              <a:rPr lang="en-US" sz="2000" dirty="0" err="1">
                <a:solidFill>
                  <a:schemeClr val="bg1"/>
                </a:solidFill>
                <a:latin typeface="Consolas" panose="020B0609020204030204" pitchFamily="49" charset="0"/>
                <a:ea typeface="Roboto" pitchFamily="2" charset="0"/>
              </a:rPr>
              <a:t>StorageLevel</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err="1">
                <a:solidFill>
                  <a:srgbClr val="F5F5F5"/>
                </a:solidFill>
                <a:latin typeface="Consolas" panose="020B0609020204030204" pitchFamily="49" charset="0"/>
                <a:ea typeface="Roboto" pitchFamily="2" charset="0"/>
              </a:rPr>
              <a:t>rdd</a:t>
            </a:r>
            <a:r>
              <a:rPr lang="en-US" sz="2000" dirty="0" err="1">
                <a:solidFill>
                  <a:schemeClr val="bg1"/>
                </a:solidFill>
                <a:latin typeface="Consolas" panose="020B0609020204030204" pitchFamily="49" charset="0"/>
                <a:ea typeface="Roboto" pitchFamily="2" charset="0"/>
              </a:rPr>
              <a:t>.</a:t>
            </a:r>
            <a:r>
              <a:rPr lang="en-US" sz="2000" dirty="0" err="1">
                <a:solidFill>
                  <a:srgbClr val="55ADEE"/>
                </a:solidFill>
                <a:latin typeface="Consolas" panose="020B0609020204030204" pitchFamily="49" charset="0"/>
                <a:ea typeface="Roboto" pitchFamily="2" charset="0"/>
              </a:rPr>
              <a:t>persist</a:t>
            </a:r>
            <a:r>
              <a:rPr lang="en-US" sz="2000" dirty="0">
                <a:solidFill>
                  <a:schemeClr val="bg1"/>
                </a:solidFill>
                <a:latin typeface="Consolas" panose="020B0609020204030204" pitchFamily="49" charset="0"/>
                <a:ea typeface="Roboto" pitchFamily="2" charset="0"/>
              </a:rPr>
              <a:t>(</a:t>
            </a:r>
            <a:r>
              <a:rPr lang="en-US" sz="2000" dirty="0" err="1">
                <a:solidFill>
                  <a:schemeClr val="bg1"/>
                </a:solidFill>
                <a:latin typeface="Consolas" panose="020B0609020204030204" pitchFamily="49" charset="0"/>
                <a:ea typeface="Roboto" pitchFamily="2" charset="0"/>
              </a:rPr>
              <a:t>StorageLevel.MEMORY_ONLY_SER</a:t>
            </a:r>
            <a:r>
              <a:rPr lang="en-US" sz="2000" dirty="0">
                <a:solidFill>
                  <a:schemeClr val="bg1"/>
                </a:solidFill>
                <a:latin typeface="Consolas" panose="020B0609020204030204" pitchFamily="49" charset="0"/>
                <a:ea typeface="Roboto" pitchFamily="2" charset="0"/>
              </a:rPr>
              <a:t>)</a:t>
            </a:r>
            <a:endParaRPr lang="en-US" sz="20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676355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C5D82-F973-4FF8-BD6C-9B3B0C6C467A}"/>
              </a:ext>
            </a:extLst>
          </p:cNvPr>
          <p:cNvSpPr>
            <a:spLocks noGrp="1"/>
          </p:cNvSpPr>
          <p:nvPr>
            <p:ph type="title"/>
          </p:nvPr>
        </p:nvSpPr>
        <p:spPr/>
        <p:txBody>
          <a:bodyPr/>
          <a:lstStyle/>
          <a:p>
            <a:r>
              <a:rPr lang="en-US" dirty="0">
                <a:solidFill>
                  <a:schemeClr val="bg1"/>
                </a:solidFill>
                <a:latin typeface="Roboto" pitchFamily="2" charset="0"/>
                <a:ea typeface="Roboto" pitchFamily="2" charset="0"/>
              </a:rPr>
              <a:t>Memory Tuning</a:t>
            </a:r>
            <a:endParaRPr lang="en-US" dirty="0">
              <a:solidFill>
                <a:schemeClr val="bg1"/>
              </a:solidFill>
              <a:latin typeface="Consolas" panose="020B0609020204030204" pitchFamily="49" charset="0"/>
            </a:endParaRPr>
          </a:p>
        </p:txBody>
      </p:sp>
      <p:sp>
        <p:nvSpPr>
          <p:cNvPr id="3" name="Content Placeholder 2">
            <a:extLst>
              <a:ext uri="{FF2B5EF4-FFF2-40B4-BE49-F238E27FC236}">
                <a16:creationId xmlns:a16="http://schemas.microsoft.com/office/drawing/2014/main" id="{6E13BEF3-4A88-4145-A9D8-9160CA0524EE}"/>
              </a:ext>
            </a:extLst>
          </p:cNvPr>
          <p:cNvSpPr>
            <a:spLocks noGrp="1"/>
          </p:cNvSpPr>
          <p:nvPr>
            <p:ph idx="1"/>
          </p:nvPr>
        </p:nvSpPr>
        <p:spPr/>
        <p:txBody>
          <a:bodyPr>
            <a:normAutofit/>
          </a:bodyPr>
          <a:lstStyle/>
          <a:p>
            <a:r>
              <a:rPr lang="en-US" dirty="0">
                <a:solidFill>
                  <a:schemeClr val="bg1"/>
                </a:solidFill>
              </a:rPr>
              <a:t>Batch interval can have big effect on performance</a:t>
            </a:r>
          </a:p>
          <a:p>
            <a:pPr lvl="1"/>
            <a:r>
              <a:rPr lang="en-US" dirty="0">
                <a:solidFill>
                  <a:schemeClr val="bg1"/>
                </a:solidFill>
              </a:rPr>
              <a:t>App might be able to keep up with 2 second interval, but not 500 </a:t>
            </a:r>
            <a:r>
              <a:rPr lang="en-US" dirty="0" err="1">
                <a:solidFill>
                  <a:schemeClr val="bg1"/>
                </a:solidFill>
              </a:rPr>
              <a:t>ms</a:t>
            </a:r>
            <a:endParaRPr lang="en-US" dirty="0">
              <a:solidFill>
                <a:schemeClr val="bg1"/>
              </a:solidFill>
            </a:endParaRPr>
          </a:p>
          <a:p>
            <a:r>
              <a:rPr lang="en-US" dirty="0">
                <a:solidFill>
                  <a:schemeClr val="bg1"/>
                </a:solidFill>
              </a:rPr>
              <a:t>data received through receivers is stored with StorageLevel.MEMORY_AND_DISK_SER_2</a:t>
            </a:r>
          </a:p>
          <a:p>
            <a:pPr lvl="1"/>
            <a:r>
              <a:rPr lang="en-US" dirty="0">
                <a:solidFill>
                  <a:schemeClr val="bg1"/>
                </a:solidFill>
              </a:rPr>
              <a:t>If it doesn’t fit there, you need to cut down on memory usage</a:t>
            </a:r>
          </a:p>
          <a:p>
            <a:r>
              <a:rPr lang="en-US" dirty="0">
                <a:solidFill>
                  <a:schemeClr val="bg1"/>
                </a:solidFill>
              </a:rPr>
              <a:t>Memory usage varies by transformation</a:t>
            </a:r>
          </a:p>
          <a:p>
            <a:pPr lvl="1"/>
            <a:r>
              <a:rPr lang="en-US" dirty="0" err="1">
                <a:solidFill>
                  <a:schemeClr val="bg1"/>
                </a:solidFill>
              </a:rPr>
              <a:t>updateStateByKey</a:t>
            </a:r>
            <a:r>
              <a:rPr lang="en-US" dirty="0">
                <a:solidFill>
                  <a:schemeClr val="bg1"/>
                </a:solidFill>
              </a:rPr>
              <a:t>() can take up a lot, map() not so much</a:t>
            </a:r>
          </a:p>
          <a:p>
            <a:r>
              <a:rPr lang="en-US" dirty="0">
                <a:solidFill>
                  <a:schemeClr val="bg1"/>
                </a:solidFill>
              </a:rPr>
              <a:t>Garbage collection can free up memory, but might cause some lags</a:t>
            </a:r>
          </a:p>
          <a:p>
            <a:pPr lvl="1"/>
            <a:r>
              <a:rPr lang="en-US" dirty="0">
                <a:solidFill>
                  <a:schemeClr val="bg1"/>
                </a:solidFill>
              </a:rPr>
              <a:t>Reconsider if you need ultra-low latency</a:t>
            </a:r>
          </a:p>
        </p:txBody>
      </p:sp>
    </p:spTree>
    <p:extLst>
      <p:ext uri="{BB962C8B-B14F-4D97-AF65-F5344CB8AC3E}">
        <p14:creationId xmlns:p14="http://schemas.microsoft.com/office/powerpoint/2010/main" val="2965454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9000" b="-9000"/>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53DD424-CFB4-4A6A-862E-E35B4EDD4A86}"/>
              </a:ext>
            </a:extLst>
          </p:cNvPr>
          <p:cNvSpPr>
            <a:spLocks noGrp="1"/>
          </p:cNvSpPr>
          <p:nvPr>
            <p:ph type="title"/>
          </p:nvPr>
        </p:nvSpPr>
        <p:spPr>
          <a:xfrm>
            <a:off x="838200" y="365125"/>
            <a:ext cx="10515600" cy="1325563"/>
          </a:xfrm>
        </p:spPr>
        <p:txBody>
          <a:bodyPr/>
          <a:lstStyle/>
          <a:p>
            <a:r>
              <a:rPr lang="en-US" dirty="0">
                <a:solidFill>
                  <a:schemeClr val="bg1"/>
                </a:solidFill>
                <a:latin typeface="Roboto" pitchFamily="2" charset="0"/>
                <a:ea typeface="Roboto" pitchFamily="2" charset="0"/>
              </a:rPr>
              <a:t>Additional Techniques</a:t>
            </a:r>
            <a:endParaRPr lang="en-US" dirty="0">
              <a:solidFill>
                <a:schemeClr val="bg1"/>
              </a:solidFill>
              <a:latin typeface="Consolas" panose="020B0609020204030204" pitchFamily="49" charset="0"/>
            </a:endParaRPr>
          </a:p>
        </p:txBody>
      </p:sp>
      <p:sp>
        <p:nvSpPr>
          <p:cNvPr id="6" name="Content Placeholder 2">
            <a:extLst>
              <a:ext uri="{FF2B5EF4-FFF2-40B4-BE49-F238E27FC236}">
                <a16:creationId xmlns:a16="http://schemas.microsoft.com/office/drawing/2014/main" id="{756F30B3-2119-486F-80A5-FE90AE31B555}"/>
              </a:ext>
            </a:extLst>
          </p:cNvPr>
          <p:cNvSpPr>
            <a:spLocks noGrp="1"/>
          </p:cNvSpPr>
          <p:nvPr>
            <p:ph idx="1"/>
          </p:nvPr>
        </p:nvSpPr>
        <p:spPr>
          <a:xfrm>
            <a:off x="838200" y="1825625"/>
            <a:ext cx="10515600" cy="4351338"/>
          </a:xfrm>
        </p:spPr>
        <p:txBody>
          <a:bodyPr>
            <a:normAutofit lnSpcReduction="10000"/>
          </a:bodyPr>
          <a:lstStyle/>
          <a:p>
            <a:r>
              <a:rPr lang="en-US" dirty="0">
                <a:solidFill>
                  <a:schemeClr val="bg1"/>
                </a:solidFill>
              </a:rPr>
              <a:t>Enabling </a:t>
            </a:r>
            <a:r>
              <a:rPr lang="en-US" dirty="0" err="1">
                <a:solidFill>
                  <a:schemeClr val="bg1"/>
                </a:solidFill>
              </a:rPr>
              <a:t>Kryo</a:t>
            </a:r>
            <a:r>
              <a:rPr lang="en-US" dirty="0">
                <a:solidFill>
                  <a:schemeClr val="bg1"/>
                </a:solidFill>
              </a:rPr>
              <a:t> serialization further reduces serialized sizes and memory usage.</a:t>
            </a:r>
          </a:p>
          <a:p>
            <a:r>
              <a:rPr lang="en-US" dirty="0">
                <a:solidFill>
                  <a:schemeClr val="bg1"/>
                </a:solidFill>
              </a:rPr>
              <a:t>further reduction in memory usage can be achieved with </a:t>
            </a:r>
            <a:r>
              <a:rPr lang="en-US" dirty="0" err="1">
                <a:solidFill>
                  <a:schemeClr val="bg1"/>
                </a:solidFill>
                <a:latin typeface="Consolas" panose="020B0609020204030204" pitchFamily="49" charset="0"/>
              </a:rPr>
              <a:t>spark.rdd.compress</a:t>
            </a:r>
            <a:endParaRPr lang="en-US" dirty="0">
              <a:solidFill>
                <a:schemeClr val="bg1"/>
              </a:solidFill>
              <a:latin typeface="Consolas" panose="020B0609020204030204" pitchFamily="49" charset="0"/>
            </a:endParaRPr>
          </a:p>
          <a:p>
            <a:r>
              <a:rPr lang="en-US" dirty="0">
                <a:solidFill>
                  <a:schemeClr val="bg1"/>
                </a:solidFill>
              </a:rPr>
              <a:t>setting </a:t>
            </a:r>
            <a:r>
              <a:rPr lang="en-US" dirty="0" err="1">
                <a:solidFill>
                  <a:schemeClr val="bg1"/>
                </a:solidFill>
                <a:latin typeface="Consolas" panose="020B0609020204030204" pitchFamily="49" charset="0"/>
              </a:rPr>
              <a:t>streamingContext.remember</a:t>
            </a:r>
            <a:r>
              <a:rPr lang="en-US" dirty="0">
                <a:solidFill>
                  <a:schemeClr val="bg1"/>
                </a:solidFill>
                <a:latin typeface="Consolas" panose="020B0609020204030204" pitchFamily="49" charset="0"/>
              </a:rPr>
              <a:t> </a:t>
            </a:r>
            <a:r>
              <a:rPr lang="en-US" dirty="0">
                <a:solidFill>
                  <a:schemeClr val="bg1"/>
                </a:solidFill>
              </a:rPr>
              <a:t>to specify how long to keep old data</a:t>
            </a:r>
          </a:p>
          <a:p>
            <a:r>
              <a:rPr lang="en-US" dirty="0">
                <a:solidFill>
                  <a:schemeClr val="bg1"/>
                </a:solidFill>
              </a:rPr>
              <a:t>Use of the concurrent mark-and-sweep GC is strongly recommended for keeping GC-related pauses consistently low. Even though concurrent GC is known to reduce the overall processing throughput of the system, its use is still recommended to achieve more consistent batch processing times.</a:t>
            </a:r>
          </a:p>
          <a:p>
            <a:endParaRPr lang="en-US" sz="1800" dirty="0">
              <a:solidFill>
                <a:schemeClr val="bg1"/>
              </a:solidFill>
            </a:endParaRPr>
          </a:p>
        </p:txBody>
      </p:sp>
      <p:sp>
        <p:nvSpPr>
          <p:cNvPr id="4" name="Content Placeholder 2">
            <a:extLst>
              <a:ext uri="{FF2B5EF4-FFF2-40B4-BE49-F238E27FC236}">
                <a16:creationId xmlns:a16="http://schemas.microsoft.com/office/drawing/2014/main" id="{70894CC9-3A46-4834-BF94-520D28CF0C5C}"/>
              </a:ext>
            </a:extLst>
          </p:cNvPr>
          <p:cNvSpPr txBox="1">
            <a:spLocks/>
          </p:cNvSpPr>
          <p:nvPr/>
        </p:nvSpPr>
        <p:spPr>
          <a:xfrm>
            <a:off x="838200" y="1325344"/>
            <a:ext cx="10515600" cy="1325563"/>
          </a:xfrm>
          <a:prstGeom prst="rect">
            <a:avLst/>
          </a:prstGeom>
          <a:solidFill>
            <a:schemeClr val="tx1">
              <a:lumMod val="85000"/>
              <a:lumOff val="15000"/>
            </a:schemeClr>
          </a:solid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err="1">
                <a:solidFill>
                  <a:schemeClr val="bg1"/>
                </a:solidFill>
                <a:latin typeface="Consolas" panose="020B0609020204030204" pitchFamily="49" charset="0"/>
                <a:ea typeface="Roboto" pitchFamily="2" charset="0"/>
              </a:rPr>
              <a:t>conf.</a:t>
            </a:r>
            <a:r>
              <a:rPr lang="en-US" sz="2000" dirty="0" err="1">
                <a:solidFill>
                  <a:srgbClr val="55ADEE"/>
                </a:solidFill>
                <a:latin typeface="Consolas" panose="020B0609020204030204" pitchFamily="49" charset="0"/>
                <a:ea typeface="Roboto" pitchFamily="2" charset="0"/>
              </a:rPr>
              <a:t>set</a:t>
            </a:r>
            <a:r>
              <a:rPr lang="en-US" sz="2000" dirty="0">
                <a:solidFill>
                  <a:schemeClr val="bg1"/>
                </a:solidFill>
                <a:latin typeface="Consolas" panose="020B0609020204030204" pitchFamily="49" charset="0"/>
                <a:ea typeface="Roboto" pitchFamily="2" charset="0"/>
              </a:rPr>
              <a:t>(</a:t>
            </a:r>
            <a:r>
              <a:rPr lang="en-US" sz="2000" dirty="0">
                <a:solidFill>
                  <a:schemeClr val="accent4">
                    <a:lumMod val="60000"/>
                    <a:lumOff val="40000"/>
                  </a:schemeClr>
                </a:solidFill>
                <a:latin typeface="Consolas" panose="020B0609020204030204" pitchFamily="49" charset="0"/>
                <a:ea typeface="Roboto" pitchFamily="2" charset="0"/>
              </a:rPr>
              <a:t>"</a:t>
            </a:r>
            <a:r>
              <a:rPr lang="en-US" sz="2000" dirty="0" err="1">
                <a:solidFill>
                  <a:schemeClr val="accent4">
                    <a:lumMod val="60000"/>
                    <a:lumOff val="40000"/>
                  </a:schemeClr>
                </a:solidFill>
                <a:latin typeface="Consolas" panose="020B0609020204030204" pitchFamily="49" charset="0"/>
                <a:ea typeface="Roboto" pitchFamily="2" charset="0"/>
              </a:rPr>
              <a:t>spark.rdd.compress</a:t>
            </a:r>
            <a:r>
              <a:rPr lang="en-US" sz="2000" dirty="0">
                <a:solidFill>
                  <a:schemeClr val="accent4">
                    <a:lumMod val="60000"/>
                    <a:lumOff val="40000"/>
                  </a:schemeClr>
                </a:solidFill>
                <a:latin typeface="Consolas" panose="020B0609020204030204" pitchFamily="49" charset="0"/>
                <a:ea typeface="Roboto" pitchFamily="2" charset="0"/>
              </a:rPr>
              <a:t>"</a:t>
            </a:r>
            <a:r>
              <a:rPr lang="en-US" sz="2000" dirty="0">
                <a:solidFill>
                  <a:schemeClr val="bg1"/>
                </a:solidFill>
                <a:latin typeface="Consolas" panose="020B0609020204030204" pitchFamily="49" charset="0"/>
                <a:ea typeface="Roboto" pitchFamily="2" charset="0"/>
              </a:rPr>
              <a:t>, </a:t>
            </a:r>
            <a:r>
              <a:rPr lang="en-US" sz="2000" dirty="0">
                <a:solidFill>
                  <a:schemeClr val="accent4">
                    <a:lumMod val="60000"/>
                    <a:lumOff val="40000"/>
                  </a:schemeClr>
                </a:solidFill>
                <a:latin typeface="Consolas" panose="020B0609020204030204" pitchFamily="49" charset="0"/>
                <a:ea typeface="Roboto" pitchFamily="2" charset="0"/>
              </a:rPr>
              <a:t>"true"</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err="1">
                <a:solidFill>
                  <a:schemeClr val="bg1"/>
                </a:solidFill>
                <a:latin typeface="Consolas" panose="020B0609020204030204" pitchFamily="49" charset="0"/>
                <a:ea typeface="Roboto" pitchFamily="2" charset="0"/>
              </a:rPr>
              <a:t>sc</a:t>
            </a:r>
            <a:r>
              <a:rPr lang="en-US" sz="2000" dirty="0">
                <a:solidFill>
                  <a:schemeClr val="bg1"/>
                </a:solidFill>
                <a:latin typeface="Consolas" panose="020B0609020204030204" pitchFamily="49" charset="0"/>
                <a:ea typeface="Roboto" pitchFamily="2" charset="0"/>
              </a:rPr>
              <a:t> </a:t>
            </a:r>
            <a:r>
              <a:rPr lang="en-US" sz="2000" dirty="0">
                <a:solidFill>
                  <a:srgbClr val="FF0066"/>
                </a:solidFill>
                <a:latin typeface="Consolas" panose="020B0609020204030204" pitchFamily="49" charset="0"/>
                <a:ea typeface="Roboto" pitchFamily="2" charset="0"/>
              </a:rPr>
              <a:t>=</a:t>
            </a:r>
            <a:r>
              <a:rPr lang="en-US" sz="2000" dirty="0">
                <a:solidFill>
                  <a:schemeClr val="bg1"/>
                </a:solidFill>
                <a:latin typeface="Consolas" panose="020B0609020204030204" pitchFamily="49" charset="0"/>
                <a:ea typeface="Roboto" pitchFamily="2" charset="0"/>
              </a:rPr>
              <a:t> </a:t>
            </a:r>
            <a:r>
              <a:rPr lang="en-US" sz="2000" dirty="0" err="1">
                <a:solidFill>
                  <a:srgbClr val="55ADEE"/>
                </a:solidFill>
                <a:latin typeface="Consolas" panose="020B0609020204030204" pitchFamily="49" charset="0"/>
                <a:ea typeface="Roboto" pitchFamily="2" charset="0"/>
              </a:rPr>
              <a:t>SparkContext</a:t>
            </a:r>
            <a:r>
              <a:rPr lang="en-US" sz="2000" dirty="0">
                <a:solidFill>
                  <a:schemeClr val="bg1"/>
                </a:solidFill>
                <a:latin typeface="Consolas" panose="020B0609020204030204" pitchFamily="49" charset="0"/>
                <a:ea typeface="Roboto" pitchFamily="2" charset="0"/>
              </a:rPr>
              <a:t>(</a:t>
            </a:r>
            <a:r>
              <a:rPr lang="en-US" sz="2000" i="1" dirty="0" err="1">
                <a:solidFill>
                  <a:schemeClr val="accent2"/>
                </a:solidFill>
                <a:latin typeface="Consolas" panose="020B0609020204030204" pitchFamily="49" charset="0"/>
                <a:ea typeface="Roboto" pitchFamily="2" charset="0"/>
              </a:rPr>
              <a:t>appName</a:t>
            </a:r>
            <a:r>
              <a:rPr lang="en-US" sz="2000" dirty="0">
                <a:solidFill>
                  <a:srgbClr val="FF0066"/>
                </a:solidFill>
                <a:latin typeface="Consolas" panose="020B0609020204030204" pitchFamily="49" charset="0"/>
                <a:ea typeface="Roboto" pitchFamily="2" charset="0"/>
              </a:rPr>
              <a:t>=</a:t>
            </a:r>
            <a:r>
              <a:rPr lang="en-US" sz="2000" dirty="0">
                <a:solidFill>
                  <a:schemeClr val="accent4">
                    <a:lumMod val="60000"/>
                    <a:lumOff val="40000"/>
                  </a:schemeClr>
                </a:solidFill>
                <a:latin typeface="Consolas" panose="020B0609020204030204" pitchFamily="49" charset="0"/>
                <a:ea typeface="Roboto" pitchFamily="2" charset="0"/>
              </a:rPr>
              <a:t>"Name"</a:t>
            </a:r>
            <a:r>
              <a:rPr lang="en-US" sz="2000" dirty="0">
                <a:solidFill>
                  <a:schemeClr val="bg1"/>
                </a:solidFill>
                <a:latin typeface="Consolas" panose="020B0609020204030204" pitchFamily="49" charset="0"/>
                <a:ea typeface="Roboto" pitchFamily="2" charset="0"/>
              </a:rPr>
              <a:t>, </a:t>
            </a:r>
            <a:r>
              <a:rPr lang="en-US" sz="2000" i="1" dirty="0" err="1">
                <a:solidFill>
                  <a:schemeClr val="accent2"/>
                </a:solidFill>
                <a:latin typeface="Consolas" panose="020B0609020204030204" pitchFamily="49" charset="0"/>
                <a:ea typeface="Roboto" pitchFamily="2" charset="0"/>
              </a:rPr>
              <a:t>conf</a:t>
            </a:r>
            <a:r>
              <a:rPr lang="en-US" sz="2000" dirty="0">
                <a:solidFill>
                  <a:srgbClr val="FF0066"/>
                </a:solidFill>
                <a:latin typeface="Consolas" panose="020B0609020204030204" pitchFamily="49" charset="0"/>
                <a:ea typeface="Roboto" pitchFamily="2" charset="0"/>
              </a:rPr>
              <a:t>=</a:t>
            </a:r>
            <a:r>
              <a:rPr lang="en-US" sz="2000" dirty="0" err="1">
                <a:solidFill>
                  <a:schemeClr val="bg1"/>
                </a:solidFill>
                <a:latin typeface="Consolas" panose="020B0609020204030204" pitchFamily="49" charset="0"/>
                <a:ea typeface="Roboto" pitchFamily="2" charset="0"/>
              </a:rPr>
              <a:t>conf</a:t>
            </a:r>
            <a:r>
              <a:rPr lang="en-US" sz="2000" dirty="0">
                <a:solidFill>
                  <a:schemeClr val="bg1"/>
                </a:solidFill>
                <a:latin typeface="Consolas" panose="020B0609020204030204" pitchFamily="49" charset="0"/>
                <a:ea typeface="Roboto" pitchFamily="2" charset="0"/>
              </a:rPr>
              <a:t>)</a:t>
            </a:r>
          </a:p>
          <a:p>
            <a:pPr marL="0" indent="0" fontAlgn="base">
              <a:buNone/>
            </a:pPr>
            <a:r>
              <a:rPr lang="en-US" sz="2000" dirty="0" err="1">
                <a:solidFill>
                  <a:schemeClr val="bg1"/>
                </a:solidFill>
                <a:latin typeface="Consolas" panose="020B0609020204030204" pitchFamily="49" charset="0"/>
                <a:ea typeface="Roboto" pitchFamily="2" charset="0"/>
              </a:rPr>
              <a:t>props.</a:t>
            </a:r>
            <a:r>
              <a:rPr lang="en-US" sz="2000" dirty="0" err="1">
                <a:solidFill>
                  <a:srgbClr val="55ADEE"/>
                </a:solidFill>
                <a:latin typeface="Consolas" panose="020B0609020204030204" pitchFamily="49" charset="0"/>
                <a:ea typeface="Roboto" pitchFamily="2" charset="0"/>
              </a:rPr>
              <a:t>append</a:t>
            </a:r>
            <a:r>
              <a:rPr lang="en-US" sz="2000" dirty="0">
                <a:solidFill>
                  <a:schemeClr val="bg1"/>
                </a:solidFill>
                <a:latin typeface="Consolas" panose="020B0609020204030204" pitchFamily="49" charset="0"/>
                <a:ea typeface="Roboto" pitchFamily="2" charset="0"/>
              </a:rPr>
              <a:t>(</a:t>
            </a:r>
            <a:r>
              <a:rPr lang="en-US" sz="2000" dirty="0">
                <a:solidFill>
                  <a:schemeClr val="accent4">
                    <a:lumMod val="60000"/>
                    <a:lumOff val="40000"/>
                  </a:schemeClr>
                </a:solidFill>
                <a:latin typeface="Consolas" panose="020B0609020204030204" pitchFamily="49" charset="0"/>
                <a:ea typeface="Roboto" pitchFamily="2" charset="0"/>
              </a:rPr>
              <a:t>"spark.rememberDuration"</a:t>
            </a:r>
            <a:r>
              <a:rPr lang="en-US" sz="2000" dirty="0">
                <a:solidFill>
                  <a:schemeClr val="bg1"/>
                </a:solidFill>
                <a:latin typeface="Consolas" panose="020B0609020204030204" pitchFamily="49" charset="0"/>
                <a:ea typeface="Roboto" pitchFamily="2" charset="0"/>
              </a:rPr>
              <a:t>,</a:t>
            </a:r>
            <a:r>
              <a:rPr lang="en-US" sz="2000" dirty="0">
                <a:solidFill>
                  <a:schemeClr val="accent4">
                    <a:lumMod val="60000"/>
                    <a:lumOff val="40000"/>
                  </a:schemeClr>
                </a:solidFill>
                <a:latin typeface="Consolas" panose="020B0609020204030204" pitchFamily="49" charset="0"/>
                <a:ea typeface="Roboto" pitchFamily="2" charset="0"/>
              </a:rPr>
              <a:t>"10"</a:t>
            </a:r>
            <a:r>
              <a:rPr lang="en-US" sz="2000" dirty="0">
                <a:solidFill>
                  <a:schemeClr val="bg1"/>
                </a:solidFill>
                <a:latin typeface="Consolas" panose="020B0609020204030204" pitchFamily="49" charset="0"/>
                <a:ea typeface="Roboto" pitchFamily="2" charset="0"/>
              </a:rPr>
              <a:t>)</a:t>
            </a:r>
            <a:endParaRPr lang="en-US" sz="2000" dirty="0">
              <a:solidFill>
                <a:schemeClr val="bg1"/>
              </a:solidFill>
              <a:latin typeface="Consolas" panose="020B0609020204030204" pitchFamily="49" charset="0"/>
            </a:endParaRPr>
          </a:p>
        </p:txBody>
      </p:sp>
      <p:sp>
        <p:nvSpPr>
          <p:cNvPr id="7" name="Content Placeholder 2">
            <a:extLst>
              <a:ext uri="{FF2B5EF4-FFF2-40B4-BE49-F238E27FC236}">
                <a16:creationId xmlns:a16="http://schemas.microsoft.com/office/drawing/2014/main" id="{EB315E40-D5D8-44F6-997C-4A0D994AF551}"/>
              </a:ext>
            </a:extLst>
          </p:cNvPr>
          <p:cNvSpPr txBox="1">
            <a:spLocks/>
          </p:cNvSpPr>
          <p:nvPr/>
        </p:nvSpPr>
        <p:spPr>
          <a:xfrm>
            <a:off x="838200" y="6043585"/>
            <a:ext cx="10515600" cy="728252"/>
          </a:xfrm>
          <a:prstGeom prst="rect">
            <a:avLst/>
          </a:prstGeom>
          <a:solidFill>
            <a:schemeClr val="tx1">
              <a:lumMod val="85000"/>
              <a:lumOff val="15000"/>
            </a:schemeClr>
          </a:solid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dirty="0">
                <a:solidFill>
                  <a:srgbClr val="FF0066"/>
                </a:solidFill>
                <a:latin typeface="Consolas" panose="020B0609020204030204" pitchFamily="49" charset="0"/>
                <a:ea typeface="Roboto" pitchFamily="2" charset="0"/>
              </a:rPr>
              <a:t>import</a:t>
            </a:r>
            <a:r>
              <a:rPr lang="en-US" sz="2000" dirty="0">
                <a:solidFill>
                  <a:schemeClr val="bg1"/>
                </a:solidFill>
                <a:latin typeface="Consolas" panose="020B0609020204030204" pitchFamily="49" charset="0"/>
                <a:ea typeface="Roboto" pitchFamily="2" charset="0"/>
              </a:rPr>
              <a:t> </a:t>
            </a:r>
            <a:r>
              <a:rPr lang="en-US" sz="2000" dirty="0" err="1">
                <a:solidFill>
                  <a:schemeClr val="bg1"/>
                </a:solidFill>
                <a:latin typeface="Consolas" panose="020B0609020204030204" pitchFamily="49" charset="0"/>
                <a:ea typeface="Roboto" pitchFamily="2" charset="0"/>
              </a:rPr>
              <a:t>gc</a:t>
            </a:r>
            <a:endParaRPr lang="en-US" sz="2000" dirty="0">
              <a:solidFill>
                <a:schemeClr val="bg1"/>
              </a:solidFill>
              <a:latin typeface="Consolas" panose="020B0609020204030204" pitchFamily="49" charset="0"/>
              <a:ea typeface="Roboto" pitchFamily="2" charset="0"/>
            </a:endParaRPr>
          </a:p>
          <a:p>
            <a:pPr marL="0" indent="0" fontAlgn="base">
              <a:buNone/>
            </a:pPr>
            <a:r>
              <a:rPr lang="en-US" sz="2000" dirty="0" err="1">
                <a:solidFill>
                  <a:schemeClr val="bg1"/>
                </a:solidFill>
                <a:latin typeface="Consolas" panose="020B0609020204030204" pitchFamily="49" charset="0"/>
                <a:ea typeface="Roboto" pitchFamily="2" charset="0"/>
              </a:rPr>
              <a:t>gc.</a:t>
            </a:r>
            <a:r>
              <a:rPr lang="en-US" sz="2000" dirty="0" err="1">
                <a:solidFill>
                  <a:srgbClr val="55ADEE"/>
                </a:solidFill>
                <a:latin typeface="Consolas" panose="020B0609020204030204" pitchFamily="49" charset="0"/>
                <a:ea typeface="Roboto" pitchFamily="2" charset="0"/>
              </a:rPr>
              <a:t>collect</a:t>
            </a:r>
            <a:r>
              <a:rPr lang="en-US" sz="2000" dirty="0">
                <a:solidFill>
                  <a:schemeClr val="bg1"/>
                </a:solidFill>
                <a:latin typeface="Consolas" panose="020B0609020204030204" pitchFamily="49" charset="0"/>
                <a:ea typeface="Roboto" pitchFamily="2" charset="0"/>
              </a:rPr>
              <a:t>()</a:t>
            </a:r>
            <a:endParaRPr lang="en-US" sz="2000" dirty="0">
              <a:solidFill>
                <a:schemeClr val="bg1"/>
              </a:solidFill>
              <a:latin typeface="Consolas" panose="020B0609020204030204" pitchFamily="49" charset="0"/>
            </a:endParaRPr>
          </a:p>
        </p:txBody>
      </p:sp>
    </p:spTree>
    <p:extLst>
      <p:ext uri="{BB962C8B-B14F-4D97-AF65-F5344CB8AC3E}">
        <p14:creationId xmlns:p14="http://schemas.microsoft.com/office/powerpoint/2010/main" val="2932509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447</TotalTime>
  <Words>333</Words>
  <Application>Microsoft Office PowerPoint</Application>
  <PresentationFormat>Widescreen</PresentationFormat>
  <Paragraphs>53</Paragraphs>
  <Slides>5</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Calibri Light</vt:lpstr>
      <vt:lpstr>Consolas</vt:lpstr>
      <vt:lpstr>Roboto</vt:lpstr>
      <vt:lpstr>Office Theme</vt:lpstr>
      <vt:lpstr>Performance Tuning</vt:lpstr>
      <vt:lpstr>Levels of Parallelism</vt:lpstr>
      <vt:lpstr>Data Serialization</vt:lpstr>
      <vt:lpstr>Memory Tuning</vt:lpstr>
      <vt:lpstr>Additional Techniques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Apache Spark Streaming Tutorial</dc:title>
  <dc:creator>Matthew McAteer</dc:creator>
  <cp:lastModifiedBy>Matthew McAteer</cp:lastModifiedBy>
  <cp:revision>34</cp:revision>
  <dcterms:created xsi:type="dcterms:W3CDTF">2017-10-26T16:43:38Z</dcterms:created>
  <dcterms:modified xsi:type="dcterms:W3CDTF">2018-04-12T02:35:15Z</dcterms:modified>
</cp:coreProperties>
</file>